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631D0DEF-906E-49B3-B8BE-7644902B0D8D}" type="datetimeFigureOut">
              <a:rPr lang="el-GR" smtClean="0"/>
              <a:pPr/>
              <a:t>27/02/2019</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591FA3-E6EF-4A6B-872C-7E0281D2836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1D0DEF-906E-49B3-B8BE-7644902B0D8D}" type="datetimeFigureOut">
              <a:rPr lang="el-GR" smtClean="0"/>
              <a:pPr/>
              <a:t>27/02/2019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91FA3-E6EF-4A6B-872C-7E0281D283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1D0DEF-906E-49B3-B8BE-7644902B0D8D}" type="datetimeFigureOut">
              <a:rPr lang="el-GR" smtClean="0"/>
              <a:pPr/>
              <a:t>27/02/2019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91FA3-E6EF-4A6B-872C-7E0281D283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631D0DEF-906E-49B3-B8BE-7644902B0D8D}" type="datetimeFigureOut">
              <a:rPr lang="el-GR" smtClean="0"/>
              <a:pPr/>
              <a:t>27/02/2019</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B1591FA3-E6EF-4A6B-872C-7E0281D283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631D0DEF-906E-49B3-B8BE-7644902B0D8D}" type="datetimeFigureOut">
              <a:rPr lang="el-GR" smtClean="0"/>
              <a:pPr/>
              <a:t>27/02/2019</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B1591FA3-E6EF-4A6B-872C-7E0281D2836E}"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631D0DEF-906E-49B3-B8BE-7644902B0D8D}" type="datetimeFigureOut">
              <a:rPr lang="el-GR" smtClean="0"/>
              <a:pPr/>
              <a:t>27/02/2019</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B1591FA3-E6EF-4A6B-872C-7E0281D283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631D0DEF-906E-49B3-B8BE-7644902B0D8D}" type="datetimeFigureOut">
              <a:rPr lang="el-GR" smtClean="0"/>
              <a:pPr/>
              <a:t>27/02/2019</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B1591FA3-E6EF-4A6B-872C-7E0281D2836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31D0DEF-906E-49B3-B8BE-7644902B0D8D}" type="datetimeFigureOut">
              <a:rPr lang="el-GR" smtClean="0"/>
              <a:pPr/>
              <a:t>27/02/2019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1591FA3-E6EF-4A6B-872C-7E0281D283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631D0DEF-906E-49B3-B8BE-7644902B0D8D}" type="datetimeFigureOut">
              <a:rPr lang="el-GR" smtClean="0"/>
              <a:pPr/>
              <a:t>27/02/2019</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B1591FA3-E6EF-4A6B-872C-7E0281D283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631D0DEF-906E-49B3-B8BE-7644902B0D8D}" type="datetimeFigureOut">
              <a:rPr lang="el-GR" smtClean="0"/>
              <a:pPr/>
              <a:t>27/02/2019</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B1591FA3-E6EF-4A6B-872C-7E0281D2836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631D0DEF-906E-49B3-B8BE-7644902B0D8D}" type="datetimeFigureOut">
              <a:rPr lang="el-GR" smtClean="0"/>
              <a:pPr/>
              <a:t>27/02/2019</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B1591FA3-E6EF-4A6B-872C-7E0281D2836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31D0DEF-906E-49B3-B8BE-7644902B0D8D}" type="datetimeFigureOut">
              <a:rPr lang="el-GR" smtClean="0"/>
              <a:pPr/>
              <a:t>27/02/2019</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591FA3-E6EF-4A6B-872C-7E0281D2836E}"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340768"/>
            <a:ext cx="8062912" cy="1470025"/>
          </a:xfrm>
        </p:spPr>
        <p:txBody>
          <a:bodyPr>
            <a:normAutofit/>
          </a:bodyPr>
          <a:lstStyle/>
          <a:p>
            <a:pPr algn="l"/>
            <a:r>
              <a:rPr lang="el-GR" sz="6000" b="1" i="1" dirty="0" smtClean="0">
                <a:cs typeface="Adobe Hebrew" pitchFamily="18" charset="-79"/>
              </a:rPr>
              <a:t>Μέγας Βασίλειος</a:t>
            </a:r>
            <a:endParaRPr lang="el-GR" sz="6000" b="1" i="1" dirty="0">
              <a:cs typeface="Adobe Hebrew" pitchFamily="18" charset="-79"/>
            </a:endParaRPr>
          </a:p>
        </p:txBody>
      </p:sp>
      <p:sp>
        <p:nvSpPr>
          <p:cNvPr id="3" name="2 - Υπότιτλος"/>
          <p:cNvSpPr>
            <a:spLocks noGrp="1"/>
          </p:cNvSpPr>
          <p:nvPr>
            <p:ph type="subTitle" idx="1"/>
          </p:nvPr>
        </p:nvSpPr>
        <p:spPr>
          <a:xfrm>
            <a:off x="539552" y="4365104"/>
            <a:ext cx="4856584" cy="1057672"/>
          </a:xfrm>
        </p:spPr>
        <p:txBody>
          <a:bodyPr>
            <a:normAutofit/>
          </a:bodyPr>
          <a:lstStyle/>
          <a:p>
            <a:pPr algn="l"/>
            <a:endParaRPr lang="el-GR" b="1" i="1" dirty="0"/>
          </a:p>
        </p:txBody>
      </p:sp>
    </p:spTree>
  </p:cSld>
  <p:clrMapOvr>
    <a:masterClrMapping/>
  </p:clrMapOvr>
  <p:transition advTm="300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6600" b="1" i="1" u="sng" dirty="0" smtClean="0">
                <a:ea typeface="Adobe Gothic Std B" pitchFamily="34" charset="-128"/>
              </a:rPr>
              <a:t>Πληροφορίες</a:t>
            </a:r>
            <a:endParaRPr lang="el-GR" sz="6600" b="1" i="1" u="sng" dirty="0">
              <a:ea typeface="Adobe Gothic Std B" pitchFamily="34" charset="-128"/>
            </a:endParaRPr>
          </a:p>
        </p:txBody>
      </p:sp>
      <p:sp>
        <p:nvSpPr>
          <p:cNvPr id="3" name="2 - Θέση περιεχομένου"/>
          <p:cNvSpPr>
            <a:spLocks noGrp="1"/>
          </p:cNvSpPr>
          <p:nvPr>
            <p:ph idx="1"/>
          </p:nvPr>
        </p:nvSpPr>
        <p:spPr/>
        <p:txBody>
          <a:bodyPr>
            <a:normAutofit/>
          </a:bodyPr>
          <a:lstStyle/>
          <a:p>
            <a:r>
              <a:rPr lang="el-GR" dirty="0" smtClean="0">
                <a:cs typeface="Adobe Hebrew" pitchFamily="18" charset="-79"/>
              </a:rPr>
              <a:t>Γεννήθηκε από Άγιους γονείς το 330 </a:t>
            </a:r>
            <a:r>
              <a:rPr lang="el-GR" dirty="0" err="1" smtClean="0">
                <a:cs typeface="Adobe Hebrew" pitchFamily="18" charset="-79"/>
              </a:rPr>
              <a:t>μ.Χ</a:t>
            </a:r>
            <a:r>
              <a:rPr lang="el-GR" dirty="0" smtClean="0">
                <a:cs typeface="Adobe Hebrew" pitchFamily="18" charset="-79"/>
              </a:rPr>
              <a:t>. στην Καισάρεια της Καππαδοκίας.</a:t>
            </a:r>
          </a:p>
          <a:p>
            <a:r>
              <a:rPr lang="el-GR" dirty="0" smtClean="0">
                <a:cs typeface="Adobe Hebrew" pitchFamily="18" charset="-79"/>
              </a:rPr>
              <a:t> Ο πατέρας του ασκούσε το επάγγελμα του καθηγητή ρητορικής  </a:t>
            </a:r>
          </a:p>
          <a:p>
            <a:r>
              <a:rPr lang="el-GR" dirty="0">
                <a:cs typeface="Adobe Hebrew" pitchFamily="18" charset="-79"/>
              </a:rPr>
              <a:t>Η</a:t>
            </a:r>
            <a:r>
              <a:rPr lang="el-GR" dirty="0" smtClean="0">
                <a:cs typeface="Adobe Hebrew" pitchFamily="18" charset="-79"/>
              </a:rPr>
              <a:t> μητέρα του Αγία </a:t>
            </a:r>
            <a:r>
              <a:rPr lang="el-GR" dirty="0" err="1" smtClean="0">
                <a:cs typeface="Adobe Hebrew" pitchFamily="18" charset="-79"/>
              </a:rPr>
              <a:t>Εμμέλεια</a:t>
            </a:r>
            <a:r>
              <a:rPr lang="el-GR" dirty="0" smtClean="0">
                <a:cs typeface="Adobe Hebrew" pitchFamily="18" charset="-79"/>
              </a:rPr>
              <a:t> ήταν απόγονος οικογένειας Ρωμαίων αξιωματούχων (ο πατέρας της είχε πεθάνει ως Χριστιανός μάρτυρας). </a:t>
            </a: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5148064" y="332656"/>
            <a:ext cx="3621088" cy="144016"/>
          </a:xfrm>
        </p:spPr>
        <p:txBody>
          <a:bodyPr>
            <a:normAutofit fontScale="90000"/>
          </a:bodyPr>
          <a:lstStyle/>
          <a:p>
            <a:endParaRPr lang="el-GR" dirty="0"/>
          </a:p>
        </p:txBody>
      </p:sp>
      <p:sp>
        <p:nvSpPr>
          <p:cNvPr id="3" name="2 - Θέση περιεχομένου"/>
          <p:cNvSpPr>
            <a:spLocks noGrp="1"/>
          </p:cNvSpPr>
          <p:nvPr>
            <p:ph sz="half" idx="1"/>
          </p:nvPr>
        </p:nvSpPr>
        <p:spPr>
          <a:xfrm>
            <a:off x="457200" y="1196752"/>
            <a:ext cx="4038600" cy="4929411"/>
          </a:xfrm>
        </p:spPr>
        <p:txBody>
          <a:bodyPr>
            <a:normAutofit fontScale="85000" lnSpcReduction="10000"/>
          </a:bodyPr>
          <a:lstStyle/>
          <a:p>
            <a:r>
              <a:rPr lang="el-GR" dirty="0" smtClean="0">
                <a:cs typeface="Adobe Hebrew" pitchFamily="18" charset="-79"/>
              </a:rPr>
              <a:t>Στην οικογένεια εκτός από το Βασίλειο υπήρχαν άλλα οκτώ ή εννέα παιδιά. Μεταξύ αυτών:</a:t>
            </a:r>
          </a:p>
          <a:p>
            <a:pPr lvl="1"/>
            <a:r>
              <a:rPr lang="el-GR" dirty="0" smtClean="0">
                <a:cs typeface="Adobe Hebrew" pitchFamily="18" charset="-79"/>
              </a:rPr>
              <a:t>ο Άγιος Γρηγόριος </a:t>
            </a:r>
            <a:r>
              <a:rPr lang="el-GR" dirty="0" err="1" smtClean="0">
                <a:cs typeface="Adobe Hebrew" pitchFamily="18" charset="-79"/>
              </a:rPr>
              <a:t>Νύσσης</a:t>
            </a:r>
            <a:endParaRPr lang="el-GR" dirty="0">
              <a:cs typeface="Adobe Hebrew" pitchFamily="18" charset="-79"/>
            </a:endParaRPr>
          </a:p>
          <a:p>
            <a:pPr lvl="1"/>
            <a:r>
              <a:rPr lang="el-GR" dirty="0" smtClean="0">
                <a:cs typeface="Adobe Hebrew" pitchFamily="18" charset="-79"/>
              </a:rPr>
              <a:t>ο </a:t>
            </a:r>
            <a:r>
              <a:rPr lang="el-GR" dirty="0" err="1" smtClean="0">
                <a:cs typeface="Adobe Hebrew" pitchFamily="18" charset="-79"/>
              </a:rPr>
              <a:t>Ναυκράτιος</a:t>
            </a:r>
            <a:r>
              <a:rPr lang="el-GR" dirty="0" smtClean="0">
                <a:cs typeface="Adobe Hebrew" pitchFamily="18" charset="-79"/>
              </a:rPr>
              <a:t> που έγινε ασκητής και θαυματουργός Άγιος</a:t>
            </a:r>
          </a:p>
          <a:p>
            <a:pPr lvl="1"/>
            <a:r>
              <a:rPr lang="el-GR" dirty="0" smtClean="0">
                <a:cs typeface="Adobe Hebrew" pitchFamily="18" charset="-79"/>
              </a:rPr>
              <a:t>η Μακρίνα (Οσία Μακρίνα) </a:t>
            </a:r>
          </a:p>
          <a:p>
            <a:pPr lvl="1"/>
            <a:r>
              <a:rPr lang="el-GR" dirty="0" smtClean="0">
                <a:cs typeface="Adobe Hebrew" pitchFamily="18" charset="-79"/>
              </a:rPr>
              <a:t> ο Πέτρος, Επίσκοπος </a:t>
            </a:r>
            <a:r>
              <a:rPr lang="el-GR" dirty="0" err="1" smtClean="0">
                <a:cs typeface="Adobe Hebrew" pitchFamily="18" charset="-79"/>
              </a:rPr>
              <a:t>Σεβαστείας</a:t>
            </a:r>
            <a:r>
              <a:rPr lang="el-GR" dirty="0" smtClean="0">
                <a:cs typeface="Adobe Hebrew" pitchFamily="18" charset="-79"/>
              </a:rPr>
              <a:t>, ενώ κάποιο φαίνεται να πέθανε σε βρεφική ηλικία. </a:t>
            </a:r>
          </a:p>
          <a:p>
            <a:endParaRPr lang="el-GR" dirty="0"/>
          </a:p>
        </p:txBody>
      </p:sp>
      <p:pic>
        <p:nvPicPr>
          <p:cNvPr id="8" name="7 - Θέση περιεχομένου" descr="Oik-M-Basileiou-08-lept.png"/>
          <p:cNvPicPr>
            <a:picLocks noGrp="1" noChangeAspect="1"/>
          </p:cNvPicPr>
          <p:nvPr>
            <p:ph sz="half" idx="2"/>
          </p:nvPr>
        </p:nvPicPr>
        <p:blipFill>
          <a:blip r:embed="rId2" cstate="print"/>
          <a:stretch>
            <a:fillRect/>
          </a:stretch>
        </p:blipFill>
        <p:spPr>
          <a:xfrm>
            <a:off x="4648200" y="1412777"/>
            <a:ext cx="4038600" cy="3960440"/>
          </a:xfrm>
        </p:spPr>
      </p:pic>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endParaRPr lang="el-GR" sz="4000" dirty="0"/>
          </a:p>
        </p:txBody>
      </p:sp>
      <p:pic>
        <p:nvPicPr>
          <p:cNvPr id="7" name="6 - Θέση εικόνας" descr="agiosvasilios.jpg"/>
          <p:cNvPicPr>
            <a:picLocks noGrp="1" noChangeAspect="1"/>
          </p:cNvPicPr>
          <p:nvPr>
            <p:ph type="pic" idx="1"/>
          </p:nvPr>
        </p:nvPicPr>
        <p:blipFill>
          <a:blip r:embed="rId2" cstate="print"/>
          <a:srcRect t="12203" b="12203"/>
          <a:stretch>
            <a:fillRect/>
          </a:stretch>
        </p:blipFill>
        <p:spPr/>
      </p:pic>
      <p:sp>
        <p:nvSpPr>
          <p:cNvPr id="4" name="3 - Θέση κειμένου"/>
          <p:cNvSpPr>
            <a:spLocks noGrp="1"/>
          </p:cNvSpPr>
          <p:nvPr>
            <p:ph type="body" sz="half" idx="2"/>
          </p:nvPr>
        </p:nvSpPr>
        <p:spPr/>
        <p:txBody>
          <a:bodyPr/>
          <a:lstStyle/>
          <a:p>
            <a:endParaRPr lang="el-GR"/>
          </a:p>
        </p:txBody>
      </p:sp>
    </p:spTree>
  </p:cSld>
  <p:clrMapOvr>
    <a:masterClrMapping/>
  </p:clrMapOvr>
  <p:transition advClick="0" advTm="3000">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6600" b="1" i="1" u="sng" dirty="0" smtClean="0">
                <a:cs typeface="Adobe Hebrew" pitchFamily="18" charset="-79"/>
              </a:rPr>
              <a:t>Το έργο του</a:t>
            </a:r>
            <a:endParaRPr lang="el-GR" sz="6600" b="1" i="1" u="sng" dirty="0">
              <a:cs typeface="Adobe Hebrew" pitchFamily="18" charset="-79"/>
            </a:endParaRPr>
          </a:p>
        </p:txBody>
      </p:sp>
      <p:sp>
        <p:nvSpPr>
          <p:cNvPr id="3" name="2 - Θέση περιεχομένου"/>
          <p:cNvSpPr>
            <a:spLocks noGrp="1"/>
          </p:cNvSpPr>
          <p:nvPr>
            <p:ph idx="1"/>
          </p:nvPr>
        </p:nvSpPr>
        <p:spPr>
          <a:xfrm>
            <a:off x="457200" y="1600200"/>
            <a:ext cx="8229600" cy="4997152"/>
          </a:xfrm>
        </p:spPr>
        <p:txBody>
          <a:bodyPr>
            <a:normAutofit fontScale="77500" lnSpcReduction="20000"/>
          </a:bodyPr>
          <a:lstStyle/>
          <a:p>
            <a:r>
              <a:rPr lang="el-GR" dirty="0" smtClean="0"/>
              <a:t>Ο Μέγας Βασίλειος είναι ένας από τους σημαντικότερους δογματικούς θεολόγους του Ορθοδόξου Χριστιανισμού με σημαντική συμβολή στην ανάπτυξη του Τριαδικού δόγματος.</a:t>
            </a:r>
          </a:p>
          <a:p>
            <a:r>
              <a:rPr lang="el-GR" dirty="0" smtClean="0"/>
              <a:t> Διακήρυξε την ενότητα της Αγίας Τριάδας ως μιας ουσίας και προχώρησε στον προσδιορισμό του υποστατικού διαχωρισμού των Προσώπων της. </a:t>
            </a:r>
          </a:p>
          <a:p>
            <a:r>
              <a:rPr lang="el-GR" dirty="0" smtClean="0"/>
              <a:t>Κάθε υπόσταση διακρίνεται από ορισμένους τρόπους ύπαρξης και μεμονωμένα χαρακτηριστικά:</a:t>
            </a:r>
          </a:p>
          <a:p>
            <a:pPr>
              <a:buFontTx/>
              <a:buChar char="-"/>
            </a:pPr>
            <a:r>
              <a:rPr lang="el-GR" dirty="0" smtClean="0"/>
              <a:t>ο Πατέρας είναι αγέννητος</a:t>
            </a:r>
          </a:p>
          <a:p>
            <a:pPr>
              <a:buFontTx/>
              <a:buChar char="-"/>
            </a:pPr>
            <a:r>
              <a:rPr lang="el-GR" dirty="0" smtClean="0"/>
              <a:t> ο Υιός γεννηθείς </a:t>
            </a:r>
            <a:r>
              <a:rPr lang="el-GR" dirty="0" err="1" smtClean="0"/>
              <a:t>αχρόνως</a:t>
            </a:r>
            <a:r>
              <a:rPr lang="el-GR" dirty="0" smtClean="0"/>
              <a:t> </a:t>
            </a:r>
          </a:p>
          <a:p>
            <a:pPr>
              <a:buFontTx/>
              <a:buChar char="-"/>
            </a:pPr>
            <a:r>
              <a:rPr lang="el-GR" dirty="0" smtClean="0"/>
              <a:t>το Άγιο Πνεύμα </a:t>
            </a:r>
            <a:r>
              <a:rPr lang="el-GR" dirty="0" err="1" smtClean="0"/>
              <a:t>εκπορευτό</a:t>
            </a:r>
            <a:r>
              <a:rPr lang="el-GR" dirty="0" smtClean="0"/>
              <a:t> διά του Πατρός</a:t>
            </a:r>
            <a:endParaRPr lang="el-G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endParaRPr lang="el-GR" dirty="0"/>
          </a:p>
        </p:txBody>
      </p:sp>
      <p:sp>
        <p:nvSpPr>
          <p:cNvPr id="3" name="2 - Θέση περιεχομένου"/>
          <p:cNvSpPr>
            <a:spLocks noGrp="1"/>
          </p:cNvSpPr>
          <p:nvPr>
            <p:ph idx="1"/>
          </p:nvPr>
        </p:nvSpPr>
        <p:spPr>
          <a:xfrm>
            <a:off x="457200" y="1052736"/>
            <a:ext cx="8229600" cy="5073427"/>
          </a:xfrm>
        </p:spPr>
        <p:txBody>
          <a:bodyPr>
            <a:normAutofit/>
          </a:bodyPr>
          <a:lstStyle/>
          <a:p>
            <a:r>
              <a:rPr lang="el-GR" sz="2800" dirty="0" smtClean="0"/>
              <a:t>Στο έργο τόνισε επίσης τη σημασία της διάκρισης μεταξύ ουσίας και ενεργειών του Θεού. Μεταξύ του άκτιστου Θεού και του κτιστού κόσμου υπάρχει οντολογικό χάσμα, που αποκλείει την κατ’ ουσία κοινωνία και σχέση μεταξύ τους.</a:t>
            </a:r>
          </a:p>
          <a:p>
            <a:r>
              <a:rPr lang="el-GR" sz="2800" dirty="0" smtClean="0"/>
              <a:t>Ο Βασίλειος υπήρξε θαυμαστής του μεγάλου αλεξανδρινού φιλοσόφου Ωριγένη αλλά στο ερμηνευτικό του έργο απορρίπτει την αλληγορική μέθοδο και πλησιάζει προς την </a:t>
            </a:r>
            <a:r>
              <a:rPr lang="el-GR" sz="2800" dirty="0" err="1" smtClean="0"/>
              <a:t>αντιοχειανή</a:t>
            </a:r>
            <a:r>
              <a:rPr lang="el-GR" sz="2800" dirty="0" smtClean="0"/>
              <a:t> σχολή</a:t>
            </a:r>
            <a:endParaRPr lang="el-GR" sz="2800" dirty="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Αποτέλεσμα εικόνας για οι γονεις του μεγα βασιλειου"/>
          <p:cNvPicPr>
            <a:picLocks noChangeAspect="1" noChangeArrowheads="1"/>
          </p:cNvPicPr>
          <p:nvPr/>
        </p:nvPicPr>
        <p:blipFill>
          <a:blip r:embed="rId2" cstate="print"/>
          <a:srcRect/>
          <a:stretch>
            <a:fillRect/>
          </a:stretch>
        </p:blipFill>
        <p:spPr bwMode="auto">
          <a:xfrm>
            <a:off x="2051720" y="260648"/>
            <a:ext cx="4752528" cy="5634563"/>
          </a:xfrm>
          <a:prstGeom prst="rect">
            <a:avLst/>
          </a:prstGeom>
          <a:noFill/>
        </p:spPr>
      </p:pic>
      <p:sp>
        <p:nvSpPr>
          <p:cNvPr id="3" name="2 - Ορθογώνιο"/>
          <p:cNvSpPr/>
          <p:nvPr/>
        </p:nvSpPr>
        <p:spPr>
          <a:xfrm rot="10800000" flipV="1">
            <a:off x="1979712" y="5877272"/>
            <a:ext cx="5400600" cy="523220"/>
          </a:xfrm>
          <a:prstGeom prst="rect">
            <a:avLst/>
          </a:prstGeom>
        </p:spPr>
        <p:txBody>
          <a:bodyPr wrap="square">
            <a:spAutoFit/>
          </a:bodyPr>
          <a:lstStyle/>
          <a:p>
            <a:pPr algn="ctr"/>
            <a:r>
              <a:rPr lang="el-GR" sz="2800" b="1" i="1" u="sng" dirty="0" smtClean="0"/>
              <a:t>Η Λειτουργία του Αγίου Βασιλείου</a:t>
            </a:r>
            <a:endParaRPr lang="el-GR" sz="2800" b="1" i="1" u="sng" dirty="0"/>
          </a:p>
        </p:txBody>
      </p:sp>
    </p:spTree>
  </p:cSld>
  <p:clrMapOvr>
    <a:masterClrMapping/>
  </p:clrMapOvr>
  <p:transition advTm="3000">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6600" b="1" i="1" u="sng" dirty="0" smtClean="0"/>
              <a:t>Εορτή</a:t>
            </a:r>
            <a:endParaRPr lang="el-GR" sz="6600" b="1" i="1" u="sng" dirty="0"/>
          </a:p>
        </p:txBody>
      </p:sp>
      <p:sp>
        <p:nvSpPr>
          <p:cNvPr id="3" name="2 - Θέση περιεχομένου"/>
          <p:cNvSpPr>
            <a:spLocks noGrp="1"/>
          </p:cNvSpPr>
          <p:nvPr>
            <p:ph idx="1"/>
          </p:nvPr>
        </p:nvSpPr>
        <p:spPr/>
        <p:txBody>
          <a:bodyPr>
            <a:normAutofit fontScale="85000" lnSpcReduction="10000"/>
          </a:bodyPr>
          <a:lstStyle/>
          <a:p>
            <a:r>
              <a:rPr lang="el-GR" dirty="0" smtClean="0"/>
              <a:t>Η μνήμη του τιμάται από την Ορθόδοξη Εκκλησία την 1η Ιανουαρίου</a:t>
            </a:r>
          </a:p>
          <a:p>
            <a:r>
              <a:rPr lang="el-GR" dirty="0" smtClean="0"/>
              <a:t> Από το 1081 ο Πατριάρχης Κωνσταντινουπόλεως – Νέας Ρώμης Ιωάννης </a:t>
            </a:r>
            <a:r>
              <a:rPr lang="el-GR" dirty="0" err="1" smtClean="0"/>
              <a:t>Μαυρόπους</a:t>
            </a:r>
            <a:r>
              <a:rPr lang="el-GR" dirty="0" smtClean="0"/>
              <a:t> θέσπισε έναν κοινό εορτασμό των Τριών Ιεραρχών, Βασιλείου του Μεγάλου, Ιωάννη Χρυσοστόμου και Γρηγορίου του Θεολόγου, στις 30 Ιανουαρίου ως προστατών των γραμμάτων και της παιδείας.</a:t>
            </a:r>
          </a:p>
          <a:p>
            <a:r>
              <a:rPr lang="el-GR" dirty="0" smtClean="0"/>
              <a:t> Η Αγγλικανική και η Καθολική εκκλησία τιμούν την μνήμη του στις 2 Ιανουαρίου, ενώ η Λουθηρανική στις 14 Ιουνίου. </a:t>
            </a:r>
            <a:endParaRPr lang="el-GR" dirty="0"/>
          </a:p>
        </p:txBody>
      </p:sp>
    </p:spTree>
  </p:cSld>
  <p:clrMapOvr>
    <a:masterClrMapping/>
  </p:clrMapOvr>
  <p:transition>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ιζόντιος πάπυρος"/>
          <p:cNvSpPr/>
          <p:nvPr/>
        </p:nvSpPr>
        <p:spPr>
          <a:xfrm>
            <a:off x="1619672" y="1916832"/>
            <a:ext cx="5832648" cy="302433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ctrTitle"/>
          </p:nvPr>
        </p:nvSpPr>
        <p:spPr>
          <a:xfrm>
            <a:off x="539552" y="836712"/>
            <a:ext cx="8062912" cy="3372792"/>
          </a:xfrm>
        </p:spPr>
        <p:txBody>
          <a:bodyPr>
            <a:noAutofit/>
          </a:bodyPr>
          <a:lstStyle/>
          <a:p>
            <a:pPr algn="ctr"/>
            <a:r>
              <a:rPr lang="el-GR" sz="9600" dirty="0" smtClean="0">
                <a:solidFill>
                  <a:schemeClr val="tx1"/>
                </a:solidFill>
              </a:rPr>
              <a:t>Τέλος</a:t>
            </a:r>
            <a:endParaRPr lang="el-GR" sz="9600" dirty="0">
              <a:solidFill>
                <a:schemeClr val="tx1"/>
              </a:solidFill>
            </a:endParaRPr>
          </a:p>
        </p:txBody>
      </p:sp>
      <p:sp>
        <p:nvSpPr>
          <p:cNvPr id="3" name="2 - Υπότιτλος"/>
          <p:cNvSpPr>
            <a:spLocks noGrp="1"/>
          </p:cNvSpPr>
          <p:nvPr>
            <p:ph type="subTitle" idx="1"/>
          </p:nvPr>
        </p:nvSpPr>
        <p:spPr>
          <a:xfrm>
            <a:off x="251520" y="4581128"/>
            <a:ext cx="8350944" cy="1752600"/>
          </a:xfrm>
        </p:spPr>
        <p:txBody>
          <a:bodyPr>
            <a:normAutofit/>
          </a:bodyPr>
          <a:lstStyle/>
          <a:p>
            <a:pPr algn="ctr"/>
            <a:r>
              <a:rPr lang="el-GR" sz="3600" dirty="0" smtClean="0"/>
              <a:t>Ευχαριστούμε για την προσοχή σας</a:t>
            </a:r>
            <a:endParaRPr lang="el-GR" sz="3600"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113</TotalTime>
  <Words>319</Words>
  <Application>Microsoft Office PowerPoint</Application>
  <PresentationFormat>Προβολή στην οθόνη (4:3)</PresentationFormat>
  <Paragraphs>26</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Ζωντάνια</vt:lpstr>
      <vt:lpstr>Μέγας Βασίλειος</vt:lpstr>
      <vt:lpstr>Πληροφορίες</vt:lpstr>
      <vt:lpstr>Διαφάνεια 3</vt:lpstr>
      <vt:lpstr>Διαφάνεια 4</vt:lpstr>
      <vt:lpstr>Το έργο του</vt:lpstr>
      <vt:lpstr>Διαφάνεια 6</vt:lpstr>
      <vt:lpstr>Διαφάνεια 7</vt:lpstr>
      <vt:lpstr>Εορτή</vt:lpstr>
      <vt:lpstr>Τέλος</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Μέγας Βασίλειος</dc:title>
  <dc:creator>Γιώτα</dc:creator>
  <cp:lastModifiedBy>10dimkom</cp:lastModifiedBy>
  <cp:revision>5</cp:revision>
  <dcterms:created xsi:type="dcterms:W3CDTF">2019-01-30T15:46:22Z</dcterms:created>
  <dcterms:modified xsi:type="dcterms:W3CDTF">2019-02-27T10:09:29Z</dcterms:modified>
</cp:coreProperties>
</file>